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4" r:id="rId3"/>
    <p:sldId id="257" r:id="rId4"/>
    <p:sldId id="258" r:id="rId5"/>
    <p:sldId id="260" r:id="rId6"/>
    <p:sldId id="263" r:id="rId7"/>
    <p:sldId id="262" r:id="rId8"/>
    <p:sldId id="261" r:id="rId9"/>
    <p:sldId id="259" r:id="rId10"/>
    <p:sldId id="269" r:id="rId11"/>
    <p:sldId id="265" r:id="rId12"/>
    <p:sldId id="267" r:id="rId13"/>
    <p:sldId id="266"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71" autoAdjust="0"/>
  </p:normalViewPr>
  <p:slideViewPr>
    <p:cSldViewPr snapToGrid="0" snapToObjects="1">
      <p:cViewPr varScale="1">
        <p:scale>
          <a:sx n="92" d="100"/>
          <a:sy n="92" d="100"/>
        </p:scale>
        <p:origin x="-56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0393A8-D23B-1A49-9D24-DC8771F0B8F7}" type="datetimeFigureOut">
              <a:rPr lang="en-US" smtClean="0"/>
              <a:t>3/4/15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912995-AC55-204D-9368-BD2FBC35F72F}" type="slidenum">
              <a:rPr lang="en-US" smtClean="0"/>
              <a:t>‹#›</a:t>
            </a:fld>
            <a:endParaRPr lang="en-US"/>
          </a:p>
        </p:txBody>
      </p:sp>
    </p:spTree>
    <p:extLst>
      <p:ext uri="{BB962C8B-B14F-4D97-AF65-F5344CB8AC3E}">
        <p14:creationId xmlns:p14="http://schemas.microsoft.com/office/powerpoint/2010/main" val="32260290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To find that cut-off R^2, look through the slope values and the</a:t>
            </a:r>
            <a:r>
              <a:rPr lang="en-US" baseline="0" dirty="0" smtClean="0"/>
              <a:t> 95%CI value for the slope and find the R^2 that goes with the point where the CI&gt;slope</a:t>
            </a:r>
          </a:p>
          <a:p>
            <a:r>
              <a:rPr lang="en-US" dirty="0" smtClean="0"/>
              <a:t>- Another pass through to</a:t>
            </a:r>
            <a:r>
              <a:rPr lang="en-US" baseline="0" dirty="0" smtClean="0"/>
              <a:t> look at things to throw out, look at every N2O or CH4 slope for a chamber with a flux &gt; 2 </a:t>
            </a:r>
            <a:r>
              <a:rPr lang="en-US" baseline="0" dirty="0" err="1" smtClean="0"/>
              <a:t>st</a:t>
            </a:r>
            <a:r>
              <a:rPr lang="en-US" baseline="0" dirty="0" smtClean="0"/>
              <a:t> deviations from the mean, and visually inspect to see if there is 1 vial that threw off the regression; make a </a:t>
            </a:r>
            <a:r>
              <a:rPr lang="en-US" baseline="0" dirty="0" err="1" smtClean="0"/>
              <a:t>judgement</a:t>
            </a:r>
            <a:r>
              <a:rPr lang="en-US" baseline="0" dirty="0" smtClean="0"/>
              <a:t> call (ok to keep the other two flux values if this happens)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3</a:t>
            </a:fld>
            <a:endParaRPr lang="en-US"/>
          </a:p>
        </p:txBody>
      </p:sp>
    </p:spTree>
    <p:extLst>
      <p:ext uri="{BB962C8B-B14F-4D97-AF65-F5344CB8AC3E}">
        <p14:creationId xmlns:p14="http://schemas.microsoft.com/office/powerpoint/2010/main" val="578620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 note: I should make these graphs with concentration</a:t>
            </a:r>
            <a:r>
              <a:rPr lang="en-US" baseline="0" dirty="0" smtClean="0"/>
              <a:t> on the y-axis (ppm), instead of mass/volume</a:t>
            </a:r>
            <a:endParaRPr lang="en-US" dirty="0" smtClean="0"/>
          </a:p>
          <a:p>
            <a:endParaRPr lang="en-US" dirty="0" smtClean="0"/>
          </a:p>
          <a:p>
            <a:endParaRPr lang="en-US" dirty="0" smtClean="0"/>
          </a:p>
          <a:p>
            <a:endParaRPr lang="en-US" dirty="0" smtClean="0"/>
          </a:p>
          <a:p>
            <a:r>
              <a:rPr lang="en-US" dirty="0" smtClean="0"/>
              <a:t>To </a:t>
            </a:r>
            <a:r>
              <a:rPr lang="en-US" dirty="0" smtClean="0"/>
              <a:t>know about the CH4 in row3</a:t>
            </a:r>
            <a:r>
              <a:rPr lang="en-US" baseline="0" dirty="0" smtClean="0"/>
              <a:t> – is .00010 a huge swing, or a swing that’s basically nothing?  What are </a:t>
            </a:r>
            <a:r>
              <a:rPr lang="en-US" baseline="0" dirty="0" err="1" smtClean="0"/>
              <a:t>avg</a:t>
            </a:r>
            <a:r>
              <a:rPr lang="en-US" baseline="0" dirty="0" smtClean="0"/>
              <a:t> meth uptake rates in seasonal trop forests?  Because if that swing is peanuts, then you’re </a:t>
            </a:r>
            <a:r>
              <a:rPr lang="en-US" baseline="0" dirty="0" err="1" smtClean="0"/>
              <a:t>possiblymeasuring</a:t>
            </a:r>
            <a:r>
              <a:rPr lang="en-US" baseline="0" dirty="0" smtClean="0"/>
              <a:t> a “true” zero.</a:t>
            </a:r>
          </a:p>
          <a:p>
            <a:endParaRPr lang="en-US" baseline="0" dirty="0" smtClean="0"/>
          </a:p>
          <a:p>
            <a:r>
              <a:rPr lang="en-US" baseline="0" dirty="0" smtClean="0"/>
              <a:t>4</a:t>
            </a:r>
            <a:r>
              <a:rPr lang="en-US" baseline="30000" dirty="0" smtClean="0"/>
              <a:t>th</a:t>
            </a:r>
            <a:r>
              <a:rPr lang="en-US" baseline="0" dirty="0" smtClean="0"/>
              <a:t> row – potential links = water/oxygen mechanism, nh4 mechanism; in situations where available C limits N2O, that should decouple N2O and CH4</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4</a:t>
            </a:fld>
            <a:endParaRPr lang="en-US"/>
          </a:p>
        </p:txBody>
      </p:sp>
    </p:spTree>
    <p:extLst>
      <p:ext uri="{BB962C8B-B14F-4D97-AF65-F5344CB8AC3E}">
        <p14:creationId xmlns:p14="http://schemas.microsoft.com/office/powerpoint/2010/main" val="168485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a:t>
            </a:r>
            <a:r>
              <a:rPr lang="en-US" baseline="0" dirty="0" smtClean="0"/>
              <a:t> says this makes sense; maybe sometimes CO2 and CH4 are </a:t>
            </a:r>
            <a:r>
              <a:rPr lang="en-US" baseline="0" dirty="0" err="1" smtClean="0"/>
              <a:t>pos</a:t>
            </a:r>
            <a:r>
              <a:rPr lang="en-US" baseline="0" dirty="0" smtClean="0"/>
              <a:t> correlated because the high </a:t>
            </a:r>
            <a:r>
              <a:rPr lang="en-US" baseline="0" dirty="0" err="1" smtClean="0"/>
              <a:t>resp</a:t>
            </a:r>
            <a:r>
              <a:rPr lang="en-US" baseline="0" dirty="0" smtClean="0"/>
              <a:t> rates uses up all the oxygen – maybe look </a:t>
            </a:r>
            <a:r>
              <a:rPr lang="en-US" baseline="0" dirty="0" err="1" smtClean="0"/>
              <a:t>anecdoatlly</a:t>
            </a:r>
            <a:r>
              <a:rPr lang="en-US" baseline="0" dirty="0" smtClean="0"/>
              <a:t> at the v. high CH4 prod chambers</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5</a:t>
            </a:fld>
            <a:endParaRPr lang="en-US"/>
          </a:p>
        </p:txBody>
      </p:sp>
    </p:spTree>
    <p:extLst>
      <p:ext uri="{BB962C8B-B14F-4D97-AF65-F5344CB8AC3E}">
        <p14:creationId xmlns:p14="http://schemas.microsoft.com/office/powerpoint/2010/main" val="3483829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6</a:t>
            </a:fld>
            <a:endParaRPr lang="en-US"/>
          </a:p>
        </p:txBody>
      </p:sp>
    </p:spTree>
    <p:extLst>
      <p:ext uri="{BB962C8B-B14F-4D97-AF65-F5344CB8AC3E}">
        <p14:creationId xmlns:p14="http://schemas.microsoft.com/office/powerpoint/2010/main" val="866527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Error check – Look</a:t>
            </a:r>
            <a:r>
              <a:rPr lang="en-US" baseline="0" dirty="0" smtClean="0"/>
              <a:t> at every point that has a huge error bar and look at all five chambers at once for that point, for the sake of confidence</a:t>
            </a:r>
          </a:p>
          <a:p>
            <a:pPr marL="171450" indent="-171450">
              <a:buFontTx/>
              <a:buChar char="-"/>
            </a:pPr>
            <a:r>
              <a:rPr lang="en-US" dirty="0" smtClean="0"/>
              <a:t>Convince yourself there’s no temporal trend – throw</a:t>
            </a:r>
            <a:r>
              <a:rPr lang="en-US" baseline="0" dirty="0" smtClean="0"/>
              <a:t> them into a regression with fluxes vs. time, do the same for each season, do an ANOVA to see if there is a significance of season.  And if none of this is true, then we can take one huge average for an annual flux number</a:t>
            </a:r>
          </a:p>
          <a:p>
            <a:pPr marL="171450" indent="-171450">
              <a:buFontTx/>
              <a:buChar char="-"/>
            </a:pPr>
            <a:r>
              <a:rPr lang="en-US" baseline="0" dirty="0" smtClean="0"/>
              <a:t>Before I do those tests, check normality assumption, if violated, do a log transformation (don’t forget to add an integer so you’re not taking the log of a negative number since you have some negative fluxes)</a:t>
            </a:r>
          </a:p>
          <a:p>
            <a:pPr marL="171450" indent="-171450">
              <a:buFontTx/>
              <a:buChar char="-"/>
            </a:pPr>
            <a:r>
              <a:rPr lang="en-US" baseline="0" dirty="0" smtClean="0"/>
              <a:t>If you do this, then you’re going to graph a geometric mean instead</a:t>
            </a:r>
          </a:p>
          <a:p>
            <a:pPr marL="171450" indent="-171450">
              <a:buFontTx/>
              <a:buChar char="-"/>
            </a:pPr>
            <a:endParaRPr lang="en-US" baseline="0" dirty="0" smtClean="0"/>
          </a:p>
          <a:p>
            <a:pPr marL="0" indent="0">
              <a:buFontTx/>
              <a:buNone/>
            </a:pPr>
            <a:endParaRPr lang="en-US" baseline="0" dirty="0" smtClean="0"/>
          </a:p>
          <a:p>
            <a:pPr marL="0" indent="0">
              <a:buFontTx/>
              <a:buNone/>
            </a:pPr>
            <a:endParaRPr lang="en-US" baseline="0" dirty="0" smtClean="0"/>
          </a:p>
          <a:p>
            <a:pPr marL="0" indent="0">
              <a:buFontTx/>
              <a:buNone/>
            </a:pPr>
            <a:r>
              <a:rPr lang="en-US" baseline="0" dirty="0" smtClean="0"/>
              <a:t>Fix that methane constant – how big are these fluxes in compared to other similar sites</a:t>
            </a:r>
          </a:p>
          <a:p>
            <a:pPr marL="0" indent="0">
              <a:buFontTx/>
              <a:buNone/>
            </a:pPr>
            <a:endParaRPr lang="en-US" baseline="0" dirty="0" smtClean="0"/>
          </a:p>
          <a:p>
            <a:pPr marL="0" indent="0">
              <a:buFontTx/>
              <a:buNone/>
            </a:pPr>
            <a:endParaRPr lang="en-US" dirty="0" smtClean="0"/>
          </a:p>
          <a:p>
            <a:endParaRPr lang="en-US" dirty="0" smtClean="0"/>
          </a:p>
          <a:p>
            <a:r>
              <a:rPr lang="en-US" dirty="0" smtClean="0"/>
              <a:t>Ask </a:t>
            </a:r>
            <a:r>
              <a:rPr lang="en-US" dirty="0" smtClean="0"/>
              <a:t>Eric and Rod</a:t>
            </a:r>
            <a:r>
              <a:rPr lang="en-US" baseline="0" dirty="0" smtClean="0"/>
              <a:t> how they go about showing this kind of data – how to distinguish between the replicates of each LU type?  Ask </a:t>
            </a:r>
            <a:r>
              <a:rPr lang="en-US" baseline="0" dirty="0" err="1" smtClean="0"/>
              <a:t>Becca</a:t>
            </a:r>
            <a:r>
              <a:rPr lang="en-US" baseline="0" dirty="0" smtClean="0"/>
              <a:t> </a:t>
            </a:r>
            <a:r>
              <a:rPr lang="en-US" baseline="0" dirty="0" err="1" smtClean="0"/>
              <a:t>Ryals</a:t>
            </a:r>
            <a:r>
              <a:rPr lang="en-US" baseline="0" dirty="0" smtClean="0"/>
              <a:t> what she’s done.</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7</a:t>
            </a:fld>
            <a:endParaRPr lang="en-US"/>
          </a:p>
        </p:txBody>
      </p:sp>
    </p:spTree>
    <p:extLst>
      <p:ext uri="{BB962C8B-B14F-4D97-AF65-F5344CB8AC3E}">
        <p14:creationId xmlns:p14="http://schemas.microsoft.com/office/powerpoint/2010/main" val="1301172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Maggi puts on 70kg/year</a:t>
            </a:r>
            <a:r>
              <a:rPr lang="en-US" baseline="0" dirty="0" smtClean="0"/>
              <a:t> of N fertilizer, so that should be a lot more than the forest has in standing stocks, and there’s way less opportunity for uptake in the fields, since there are fewer plants</a:t>
            </a:r>
          </a:p>
          <a:p>
            <a:r>
              <a:rPr lang="en-US" baseline="0" dirty="0" smtClean="0"/>
              <a:t>- Check out the N min rates (N/ha/year mineralized) as a background supply rate to have in my head</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8</a:t>
            </a:fld>
            <a:endParaRPr lang="en-US"/>
          </a:p>
        </p:txBody>
      </p:sp>
    </p:spTree>
    <p:extLst>
      <p:ext uri="{BB962C8B-B14F-4D97-AF65-F5344CB8AC3E}">
        <p14:creationId xmlns:p14="http://schemas.microsoft.com/office/powerpoint/2010/main" val="257001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axes</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9</a:t>
            </a:fld>
            <a:endParaRPr lang="en-US"/>
          </a:p>
        </p:txBody>
      </p:sp>
    </p:spTree>
    <p:extLst>
      <p:ext uri="{BB962C8B-B14F-4D97-AF65-F5344CB8AC3E}">
        <p14:creationId xmlns:p14="http://schemas.microsoft.com/office/powerpoint/2010/main" val="1684858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worth sending Mercedes an email – we’re seeing papers with low N2O, and you’re saying</a:t>
            </a:r>
            <a:r>
              <a:rPr lang="en-US" baseline="0" dirty="0" smtClean="0"/>
              <a:t> it’s because of high NO.  How many papers are you aware of that have NO fluxes?  If it’s more than a few than is it enough to try and put this paper together?</a:t>
            </a:r>
          </a:p>
          <a:p>
            <a:endParaRPr lang="en-US" baseline="0" dirty="0" smtClean="0"/>
          </a:p>
          <a:p>
            <a:r>
              <a:rPr lang="en-US" baseline="0" dirty="0" smtClean="0"/>
              <a:t>Good to make this point; do we have any additional data to make this with?</a:t>
            </a:r>
          </a:p>
          <a:p>
            <a:pPr marL="171450" indent="-171450">
              <a:buFontTx/>
              <a:buChar char="-"/>
            </a:pPr>
            <a:r>
              <a:rPr lang="en-US" baseline="0" dirty="0" smtClean="0"/>
              <a:t>Take a look at the papers that her group has done to see how well this point has been made/who cites those papers</a:t>
            </a:r>
          </a:p>
          <a:p>
            <a:pPr marL="171450" indent="-171450">
              <a:buFontTx/>
              <a:buChar char="-"/>
            </a:pPr>
            <a:r>
              <a:rPr lang="en-US" baseline="0" dirty="0" smtClean="0"/>
              <a:t>You could do this for NO and N2O papers not together and you can’t compare within site, but just do two meta analyses separately</a:t>
            </a:r>
          </a:p>
          <a:p>
            <a:pPr marL="171450" indent="-171450">
              <a:buFontTx/>
              <a:buChar char="-"/>
            </a:pPr>
            <a:r>
              <a:rPr lang="en-US" baseline="0" dirty="0" smtClean="0"/>
              <a:t>“Even though these are different sites, the effect size is so large that you can say that these are different”</a:t>
            </a:r>
          </a:p>
          <a:p>
            <a:pPr marL="171450" indent="-171450">
              <a:buFontTx/>
              <a:buChar char="-"/>
            </a:pPr>
            <a:r>
              <a:rPr lang="en-US" baseline="0" dirty="0" smtClean="0"/>
              <a:t>First pass: look at Bustamante family of papers, plus who cites them, what’s your N, can you pull off finding an NO EF</a:t>
            </a:r>
          </a:p>
          <a:p>
            <a:pPr marL="171450" indent="-171450">
              <a:buFontTx/>
              <a:buChar char="-"/>
            </a:pPr>
            <a:r>
              <a:rPr lang="en-US" baseline="0" dirty="0" smtClean="0"/>
              <a:t>Figure this out, make a </a:t>
            </a:r>
            <a:r>
              <a:rPr lang="en-US" baseline="0" dirty="0" err="1" smtClean="0"/>
              <a:t>judgement</a:t>
            </a:r>
            <a:r>
              <a:rPr lang="en-US" baseline="0" dirty="0" smtClean="0"/>
              <a:t> call from there</a:t>
            </a:r>
          </a:p>
          <a:p>
            <a:endParaRPr lang="en-US" baseline="0" dirty="0" smtClean="0"/>
          </a:p>
          <a:p>
            <a:r>
              <a:rPr lang="en-US" baseline="0" dirty="0" smtClean="0"/>
              <a:t>We should probably only do this if we can take the NO angle, since that’s a totally different paper.</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11</a:t>
            </a:fld>
            <a:endParaRPr lang="en-US"/>
          </a:p>
        </p:txBody>
      </p:sp>
    </p:spTree>
    <p:extLst>
      <p:ext uri="{BB962C8B-B14F-4D97-AF65-F5344CB8AC3E}">
        <p14:creationId xmlns:p14="http://schemas.microsoft.com/office/powerpoint/2010/main" val="3581159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208363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54633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062419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94929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2CF585-6F62-EF45-9392-2849A45695C1}" type="datetimeFigureOut">
              <a:rPr lang="en-US" smtClean="0"/>
              <a:t>3/4/15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171624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2CF585-6F62-EF45-9392-2849A45695C1}" type="datetimeFigureOut">
              <a:rPr lang="en-US" smtClean="0"/>
              <a:t>3/4/15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2012634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2CF585-6F62-EF45-9392-2849A45695C1}" type="datetimeFigureOut">
              <a:rPr lang="en-US" smtClean="0"/>
              <a:t>3/4/15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78210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2CF585-6F62-EF45-9392-2849A45695C1}" type="datetimeFigureOut">
              <a:rPr lang="en-US" smtClean="0"/>
              <a:t>3/4/15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269507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CF585-6F62-EF45-9392-2849A45695C1}" type="datetimeFigureOut">
              <a:rPr lang="en-US" smtClean="0"/>
              <a:t>3/4/15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420474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CF585-6F62-EF45-9392-2849A45695C1}" type="datetimeFigureOut">
              <a:rPr lang="en-US" smtClean="0"/>
              <a:t>3/4/15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68108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CF585-6F62-EF45-9392-2849A45695C1}" type="datetimeFigureOut">
              <a:rPr lang="en-US" smtClean="0"/>
              <a:t>3/4/15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1253410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CF585-6F62-EF45-9392-2849A45695C1}" type="datetimeFigureOut">
              <a:rPr lang="en-US" smtClean="0"/>
              <a:t>3/4/15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642151-C8DF-0C47-9668-395E47CEC006}" type="slidenum">
              <a:rPr lang="en-US" smtClean="0"/>
              <a:t>‹#›</a:t>
            </a:fld>
            <a:endParaRPr lang="en-US"/>
          </a:p>
        </p:txBody>
      </p:sp>
    </p:spTree>
    <p:extLst>
      <p:ext uri="{BB962C8B-B14F-4D97-AF65-F5344CB8AC3E}">
        <p14:creationId xmlns:p14="http://schemas.microsoft.com/office/powerpoint/2010/main" val="2023579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94060"/>
            <a:ext cx="7772400" cy="1109064"/>
          </a:xfrm>
        </p:spPr>
        <p:txBody>
          <a:bodyPr/>
          <a:lstStyle/>
          <a:p>
            <a:r>
              <a:rPr lang="en-US" dirty="0" smtClean="0"/>
              <a:t>Things to talk about with Eric</a:t>
            </a:r>
            <a:endParaRPr lang="en-US" dirty="0"/>
          </a:p>
        </p:txBody>
      </p:sp>
      <p:sp>
        <p:nvSpPr>
          <p:cNvPr id="3" name="Subtitle 2"/>
          <p:cNvSpPr>
            <a:spLocks noGrp="1"/>
          </p:cNvSpPr>
          <p:nvPr>
            <p:ph type="subTitle" idx="1"/>
          </p:nvPr>
        </p:nvSpPr>
        <p:spPr>
          <a:xfrm>
            <a:off x="570184" y="1619745"/>
            <a:ext cx="8086244" cy="4820361"/>
          </a:xfrm>
        </p:spPr>
        <p:txBody>
          <a:bodyPr>
            <a:normAutofit lnSpcReduction="10000"/>
          </a:bodyPr>
          <a:lstStyle/>
          <a:p>
            <a:pPr algn="l"/>
            <a:r>
              <a:rPr lang="en-US" dirty="0" smtClean="0"/>
              <a:t>Skype </a:t>
            </a:r>
            <a:r>
              <a:rPr lang="en-US" dirty="0" err="1" smtClean="0"/>
              <a:t>mtg</a:t>
            </a:r>
            <a:r>
              <a:rPr lang="en-US" dirty="0" smtClean="0"/>
              <a:t>, 4-March-2015</a:t>
            </a:r>
            <a:endParaRPr lang="en-US" dirty="0"/>
          </a:p>
          <a:p>
            <a:pPr marL="457200" indent="-457200" algn="l">
              <a:buFontTx/>
              <a:buChar char="•"/>
            </a:pPr>
            <a:r>
              <a:rPr lang="en-US" dirty="0" smtClean="0"/>
              <a:t>~5 </a:t>
            </a:r>
            <a:r>
              <a:rPr lang="en-US" dirty="0" err="1" smtClean="0"/>
              <a:t>mins</a:t>
            </a:r>
            <a:r>
              <a:rPr lang="en-US" dirty="0" smtClean="0"/>
              <a:t>: Hi!, how’s Maryland, etc.</a:t>
            </a:r>
          </a:p>
          <a:p>
            <a:pPr marL="457200" indent="-457200" algn="l">
              <a:buFontTx/>
              <a:buChar char="•"/>
            </a:pPr>
            <a:r>
              <a:rPr lang="en-US" dirty="0" smtClean="0"/>
              <a:t>~10-15 </a:t>
            </a:r>
            <a:r>
              <a:rPr lang="en-US" dirty="0" err="1" smtClean="0"/>
              <a:t>mins</a:t>
            </a:r>
            <a:r>
              <a:rPr lang="en-US" dirty="0" smtClean="0"/>
              <a:t>: A few Qs about methane results</a:t>
            </a:r>
          </a:p>
          <a:p>
            <a:pPr marL="457200" indent="-457200" algn="l">
              <a:buFontTx/>
              <a:buChar char="•"/>
            </a:pPr>
            <a:r>
              <a:rPr lang="en-US" dirty="0" smtClean="0"/>
              <a:t>~10-15 </a:t>
            </a:r>
            <a:r>
              <a:rPr lang="en-US" dirty="0" err="1" smtClean="0"/>
              <a:t>mins</a:t>
            </a:r>
            <a:r>
              <a:rPr lang="en-US" dirty="0" smtClean="0"/>
              <a:t>: Referee report, review paper “getting on the same page,” etc.</a:t>
            </a:r>
          </a:p>
          <a:p>
            <a:pPr marL="457200" indent="-457200" algn="l">
              <a:buFontTx/>
              <a:buChar char="•"/>
            </a:pPr>
            <a:r>
              <a:rPr lang="en-US" dirty="0" smtClean="0"/>
              <a:t>~5 </a:t>
            </a:r>
            <a:r>
              <a:rPr lang="en-US" dirty="0" err="1" smtClean="0"/>
              <a:t>mins</a:t>
            </a:r>
            <a:r>
              <a:rPr lang="en-US" dirty="0" smtClean="0"/>
              <a:t>: Any last words</a:t>
            </a:r>
          </a:p>
          <a:p>
            <a:pPr marL="457200" indent="-457200" algn="l">
              <a:buFontTx/>
              <a:buChar char="•"/>
            </a:pPr>
            <a:r>
              <a:rPr lang="en-US" dirty="0" smtClean="0"/>
              <a:t>Try to keep this </a:t>
            </a:r>
            <a:r>
              <a:rPr lang="en-US" dirty="0" err="1" smtClean="0"/>
              <a:t>mtg</a:t>
            </a:r>
            <a:r>
              <a:rPr lang="en-US" dirty="0" smtClean="0"/>
              <a:t> closer to 30 </a:t>
            </a:r>
            <a:r>
              <a:rPr lang="en-US" dirty="0" err="1" smtClean="0"/>
              <a:t>mins</a:t>
            </a:r>
            <a:r>
              <a:rPr lang="en-US" dirty="0" smtClean="0"/>
              <a:t>, since Eric is </a:t>
            </a:r>
            <a:r>
              <a:rPr lang="en-US" dirty="0" err="1" smtClean="0"/>
              <a:t>hella</a:t>
            </a:r>
            <a:r>
              <a:rPr lang="en-US" dirty="0" smtClean="0"/>
              <a:t> busy</a:t>
            </a:r>
          </a:p>
          <a:p>
            <a:pPr marL="457200" indent="-457200" algn="l">
              <a:buFontTx/>
              <a:buChar char="•"/>
            </a:pPr>
            <a:endParaRPr lang="en-US" dirty="0"/>
          </a:p>
        </p:txBody>
      </p:sp>
    </p:spTree>
    <p:extLst>
      <p:ext uri="{BB962C8B-B14F-4D97-AF65-F5344CB8AC3E}">
        <p14:creationId xmlns:p14="http://schemas.microsoft.com/office/powerpoint/2010/main" val="38187331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to do about the extra extractions</a:t>
            </a:r>
            <a:endParaRPr lang="en-US" dirty="0"/>
          </a:p>
        </p:txBody>
      </p:sp>
      <p:sp>
        <p:nvSpPr>
          <p:cNvPr id="3" name="Content Placeholder 2"/>
          <p:cNvSpPr>
            <a:spLocks noGrp="1"/>
          </p:cNvSpPr>
          <p:nvPr>
            <p:ph idx="1"/>
          </p:nvPr>
        </p:nvSpPr>
        <p:spPr>
          <a:xfrm>
            <a:off x="457200" y="1600200"/>
            <a:ext cx="8229600" cy="4805662"/>
          </a:xfrm>
        </p:spPr>
        <p:txBody>
          <a:bodyPr/>
          <a:lstStyle/>
          <a:p>
            <a:r>
              <a:rPr lang="en-US" dirty="0" smtClean="0"/>
              <a:t>Look at the data, check out their standard curves and my blanks – maybe able to diagnose the problem</a:t>
            </a:r>
          </a:p>
          <a:p>
            <a:r>
              <a:rPr lang="en-US" dirty="0" smtClean="0"/>
              <a:t>What matrix did they do their standards in (salt concentration vs. my extracts)</a:t>
            </a:r>
          </a:p>
          <a:p>
            <a:endParaRPr lang="en-US" dirty="0"/>
          </a:p>
        </p:txBody>
      </p:sp>
    </p:spTree>
    <p:extLst>
      <p:ext uri="{BB962C8B-B14F-4D97-AF65-F5344CB8AC3E}">
        <p14:creationId xmlns:p14="http://schemas.microsoft.com/office/powerpoint/2010/main" val="2891642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paper stuff</a:t>
            </a:r>
            <a:endParaRPr lang="en-US" dirty="0"/>
          </a:p>
        </p:txBody>
      </p:sp>
      <p:sp>
        <p:nvSpPr>
          <p:cNvPr id="3" name="Content Placeholder 2"/>
          <p:cNvSpPr>
            <a:spLocks noGrp="1"/>
          </p:cNvSpPr>
          <p:nvPr>
            <p:ph idx="1"/>
          </p:nvPr>
        </p:nvSpPr>
        <p:spPr/>
        <p:txBody>
          <a:bodyPr/>
          <a:lstStyle/>
          <a:p>
            <a:r>
              <a:rPr lang="en-US" dirty="0" smtClean="0"/>
              <a:t>Ideas that Eric brought up for our own twist on a tropical gaseous N losses review:</a:t>
            </a:r>
          </a:p>
          <a:p>
            <a:pPr lvl="1"/>
            <a:r>
              <a:rPr lang="en-US" dirty="0" smtClean="0"/>
              <a:t>Include NO as well (enough papers?)</a:t>
            </a:r>
          </a:p>
          <a:p>
            <a:pPr lvl="1"/>
            <a:r>
              <a:rPr lang="en-US" dirty="0" err="1" smtClean="0"/>
              <a:t>Calc</a:t>
            </a:r>
            <a:r>
              <a:rPr lang="en-US" dirty="0" smtClean="0"/>
              <a:t> and use WFPS as a predictor</a:t>
            </a:r>
          </a:p>
          <a:p>
            <a:pPr lvl="1"/>
            <a:r>
              <a:rPr lang="en-US" dirty="0" smtClean="0"/>
              <a:t>Re-</a:t>
            </a:r>
            <a:r>
              <a:rPr lang="en-US" dirty="0" err="1" smtClean="0"/>
              <a:t>calc</a:t>
            </a:r>
            <a:r>
              <a:rPr lang="en-US" dirty="0" smtClean="0"/>
              <a:t> EFs minus BG emissions (which these authors will surely do before resubmission, no?)</a:t>
            </a:r>
          </a:p>
          <a:p>
            <a:endParaRPr lang="en-US" dirty="0" smtClean="0"/>
          </a:p>
          <a:p>
            <a:pPr lvl="1"/>
            <a:endParaRPr lang="en-US" dirty="0"/>
          </a:p>
        </p:txBody>
      </p:sp>
    </p:spTree>
    <p:extLst>
      <p:ext uri="{BB962C8B-B14F-4D97-AF65-F5344CB8AC3E}">
        <p14:creationId xmlns:p14="http://schemas.microsoft.com/office/powerpoint/2010/main" val="1402154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 y="0"/>
            <a:ext cx="5740714" cy="2605853"/>
          </a:xfrm>
          <a:prstGeom prst="rect">
            <a:avLst/>
          </a:prstGeom>
        </p:spPr>
      </p:pic>
      <p:pic>
        <p:nvPicPr>
          <p:cNvPr id="6" name="Picture 5"/>
          <p:cNvPicPr>
            <a:picLocks noChangeAspect="1"/>
          </p:cNvPicPr>
          <p:nvPr/>
        </p:nvPicPr>
        <p:blipFill>
          <a:blip r:embed="rId3"/>
          <a:stretch>
            <a:fillRect/>
          </a:stretch>
        </p:blipFill>
        <p:spPr>
          <a:xfrm>
            <a:off x="1276434" y="2189895"/>
            <a:ext cx="5740715" cy="2635761"/>
          </a:xfrm>
          <a:prstGeom prst="rect">
            <a:avLst/>
          </a:prstGeom>
        </p:spPr>
      </p:pic>
      <p:pic>
        <p:nvPicPr>
          <p:cNvPr id="4" name="Picture 3"/>
          <p:cNvPicPr>
            <a:picLocks noChangeAspect="1"/>
          </p:cNvPicPr>
          <p:nvPr/>
        </p:nvPicPr>
        <p:blipFill>
          <a:blip r:embed="rId4"/>
          <a:stretch>
            <a:fillRect/>
          </a:stretch>
        </p:blipFill>
        <p:spPr>
          <a:xfrm>
            <a:off x="3403286" y="4249484"/>
            <a:ext cx="5590070" cy="2636953"/>
          </a:xfrm>
          <a:prstGeom prst="rect">
            <a:avLst/>
          </a:prstGeom>
        </p:spPr>
      </p:pic>
      <p:sp>
        <p:nvSpPr>
          <p:cNvPr id="2" name="Title 1"/>
          <p:cNvSpPr>
            <a:spLocks noGrp="1"/>
          </p:cNvSpPr>
          <p:nvPr>
            <p:ph type="title"/>
          </p:nvPr>
        </p:nvSpPr>
        <p:spPr>
          <a:xfrm>
            <a:off x="6751495" y="0"/>
            <a:ext cx="2392504" cy="3693018"/>
          </a:xfrm>
        </p:spPr>
        <p:txBody>
          <a:bodyPr>
            <a:normAutofit/>
          </a:bodyPr>
          <a:lstStyle/>
          <a:p>
            <a:r>
              <a:rPr lang="en-US" sz="2800" dirty="0" smtClean="0"/>
              <a:t>Alternatively… impacts on N and P after conversion to </a:t>
            </a:r>
            <a:r>
              <a:rPr lang="en-US" sz="2800" dirty="0" err="1" smtClean="0"/>
              <a:t>ag</a:t>
            </a:r>
            <a:r>
              <a:rPr lang="en-US" sz="2800" dirty="0" smtClean="0"/>
              <a:t>/</a:t>
            </a:r>
            <a:r>
              <a:rPr lang="en-US" sz="2800" dirty="0" err="1" smtClean="0"/>
              <a:t>ag</a:t>
            </a:r>
            <a:r>
              <a:rPr lang="en-US" sz="2800" dirty="0" smtClean="0"/>
              <a:t> left fallow?</a:t>
            </a:r>
            <a:endParaRPr lang="en-US" sz="2800" dirty="0"/>
          </a:p>
        </p:txBody>
      </p:sp>
      <p:sp>
        <p:nvSpPr>
          <p:cNvPr id="8" name="Oval 7"/>
          <p:cNvSpPr/>
          <p:nvPr/>
        </p:nvSpPr>
        <p:spPr>
          <a:xfrm>
            <a:off x="881193" y="466487"/>
            <a:ext cx="1606882" cy="414654"/>
          </a:xfrm>
          <a:prstGeom prst="ellipse">
            <a:avLst/>
          </a:prstGeom>
          <a:no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070291" y="2605853"/>
            <a:ext cx="1606882" cy="414654"/>
          </a:xfrm>
          <a:prstGeom prst="ellipse">
            <a:avLst/>
          </a:prstGeom>
          <a:no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244252" y="4714905"/>
            <a:ext cx="1606882" cy="414654"/>
          </a:xfrm>
          <a:prstGeom prst="ellipse">
            <a:avLst/>
          </a:prstGeom>
          <a:noFill/>
          <a:ln>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365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a:t>
            </a:r>
            <a:endParaRPr lang="en-US" dirty="0"/>
          </a:p>
        </p:txBody>
      </p:sp>
      <p:sp>
        <p:nvSpPr>
          <p:cNvPr id="3" name="Content Placeholder 2"/>
          <p:cNvSpPr>
            <a:spLocks noGrp="1"/>
          </p:cNvSpPr>
          <p:nvPr>
            <p:ph idx="1"/>
          </p:nvPr>
        </p:nvSpPr>
        <p:spPr/>
        <p:txBody>
          <a:bodyPr/>
          <a:lstStyle/>
          <a:p>
            <a:r>
              <a:rPr lang="en-US" dirty="0" smtClean="0"/>
              <a:t>Take notes here about what Eric thinks about the review.  SOAK UP WISDOM.</a:t>
            </a:r>
            <a:endParaRPr lang="en-US" dirty="0"/>
          </a:p>
        </p:txBody>
      </p:sp>
    </p:spTree>
    <p:extLst>
      <p:ext uri="{BB962C8B-B14F-4D97-AF65-F5344CB8AC3E}">
        <p14:creationId xmlns:p14="http://schemas.microsoft.com/office/powerpoint/2010/main" val="1334654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r>
              <a:rPr lang="en-US" dirty="0" smtClean="0"/>
              <a:t>Reminder slide so I don’t forget to wrap up the agenda </a:t>
            </a:r>
            <a:r>
              <a:rPr lang="en-US" dirty="0" smtClean="0"/>
              <a:t>appropriately</a:t>
            </a:r>
          </a:p>
          <a:p>
            <a:r>
              <a:rPr lang="en-US" dirty="0" smtClean="0"/>
              <a:t>Christine to do:</a:t>
            </a:r>
          </a:p>
          <a:p>
            <a:pPr lvl="1"/>
            <a:r>
              <a:rPr lang="en-US" dirty="0" smtClean="0"/>
              <a:t>Send Mercedes an email</a:t>
            </a:r>
          </a:p>
          <a:p>
            <a:pPr lvl="1"/>
            <a:r>
              <a:rPr lang="en-US" dirty="0" smtClean="0"/>
              <a:t>Look into the first-pass NO </a:t>
            </a:r>
            <a:r>
              <a:rPr lang="en-US" dirty="0" err="1" smtClean="0"/>
              <a:t>calcs</a:t>
            </a:r>
            <a:r>
              <a:rPr lang="en-US" dirty="0" smtClean="0"/>
              <a:t> to see if the review is viable</a:t>
            </a:r>
          </a:p>
          <a:p>
            <a:pPr lvl="1"/>
            <a:r>
              <a:rPr lang="en-US" dirty="0" smtClean="0"/>
              <a:t>Take a break from N2O paper, come back to it after other chapter </a:t>
            </a:r>
            <a:r>
              <a:rPr lang="en-US" smtClean="0"/>
              <a:t>is in</a:t>
            </a:r>
            <a:endParaRPr lang="en-US" dirty="0"/>
          </a:p>
        </p:txBody>
      </p:sp>
    </p:spTree>
    <p:extLst>
      <p:ext uri="{BB962C8B-B14F-4D97-AF65-F5344CB8AC3E}">
        <p14:creationId xmlns:p14="http://schemas.microsoft.com/office/powerpoint/2010/main" val="2052793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Methane stuff</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76596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36599" y="395953"/>
            <a:ext cx="7635863" cy="6470856"/>
          </a:xfrm>
          <a:prstGeom prst="rect">
            <a:avLst/>
          </a:prstGeom>
        </p:spPr>
      </p:pic>
      <p:sp>
        <p:nvSpPr>
          <p:cNvPr id="2" name="Title 1"/>
          <p:cNvSpPr>
            <a:spLocks noGrp="1"/>
          </p:cNvSpPr>
          <p:nvPr>
            <p:ph type="title"/>
          </p:nvPr>
        </p:nvSpPr>
        <p:spPr>
          <a:xfrm>
            <a:off x="457200" y="53114"/>
            <a:ext cx="8229600" cy="389933"/>
          </a:xfrm>
        </p:spPr>
        <p:txBody>
          <a:bodyPr>
            <a:normAutofit fontScale="90000"/>
          </a:bodyPr>
          <a:lstStyle/>
          <a:p>
            <a:r>
              <a:rPr lang="en-US" sz="2400" dirty="0" smtClean="0"/>
              <a:t>Linear R</a:t>
            </a:r>
            <a:r>
              <a:rPr lang="en-US" sz="2400" baseline="30000" dirty="0" smtClean="0"/>
              <a:t>2</a:t>
            </a:r>
            <a:r>
              <a:rPr lang="en-US" sz="2400" dirty="0" smtClean="0"/>
              <a:t> values for methane are not much worse than N</a:t>
            </a:r>
            <a:r>
              <a:rPr lang="en-US" sz="2400" baseline="-25000" dirty="0" smtClean="0"/>
              <a:t>2</a:t>
            </a:r>
            <a:r>
              <a:rPr lang="en-US" sz="2400" dirty="0" smtClean="0"/>
              <a:t>O</a:t>
            </a:r>
            <a:endParaRPr lang="en-US" sz="2400" dirty="0"/>
          </a:p>
        </p:txBody>
      </p:sp>
      <p:sp>
        <p:nvSpPr>
          <p:cNvPr id="3" name="Down Arrow 2"/>
          <p:cNvSpPr/>
          <p:nvPr/>
        </p:nvSpPr>
        <p:spPr>
          <a:xfrm>
            <a:off x="3252638" y="3187658"/>
            <a:ext cx="181422" cy="686772"/>
          </a:xfrm>
          <a:prstGeom prst="downArrow">
            <a:avLst/>
          </a:prstGeom>
          <a:solidFill>
            <a:srgbClr val="C0504D"/>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429112" y="2149208"/>
            <a:ext cx="3909890" cy="1427188"/>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smtClean="0"/>
              <a:t>CO</a:t>
            </a:r>
            <a:r>
              <a:rPr lang="en-US" sz="1800" baseline="-25000" dirty="0" smtClean="0"/>
              <a:t>2</a:t>
            </a:r>
            <a:r>
              <a:rPr lang="en-US" sz="1800" dirty="0" smtClean="0"/>
              <a:t> R</a:t>
            </a:r>
            <a:r>
              <a:rPr lang="en-US" sz="1800" baseline="30000" dirty="0" smtClean="0"/>
              <a:t>2</a:t>
            </a:r>
            <a:r>
              <a:rPr lang="en-US" sz="1800" dirty="0" smtClean="0"/>
              <a:t> value of 0.7 ok for deciding when to throw out a chamber?</a:t>
            </a:r>
            <a:endParaRPr lang="en-US" sz="1800" dirty="0"/>
          </a:p>
        </p:txBody>
      </p:sp>
    </p:spTree>
    <p:extLst>
      <p:ext uri="{BB962C8B-B14F-4D97-AF65-F5344CB8AC3E}">
        <p14:creationId xmlns:p14="http://schemas.microsoft.com/office/powerpoint/2010/main" val="2335501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0206" y="4976897"/>
            <a:ext cx="5751422" cy="1822031"/>
          </a:xfrm>
          <a:prstGeom prst="rect">
            <a:avLst/>
          </a:prstGeom>
        </p:spPr>
      </p:pic>
      <p:pic>
        <p:nvPicPr>
          <p:cNvPr id="7" name="Picture 6"/>
          <p:cNvPicPr>
            <a:picLocks noChangeAspect="1"/>
          </p:cNvPicPr>
          <p:nvPr/>
        </p:nvPicPr>
        <p:blipFill>
          <a:blip r:embed="rId4"/>
          <a:stretch>
            <a:fillRect/>
          </a:stretch>
        </p:blipFill>
        <p:spPr>
          <a:xfrm>
            <a:off x="118129" y="3295781"/>
            <a:ext cx="5807674" cy="1828800"/>
          </a:xfrm>
          <a:prstGeom prst="rect">
            <a:avLst/>
          </a:prstGeom>
        </p:spPr>
      </p:pic>
      <p:pic>
        <p:nvPicPr>
          <p:cNvPr id="6" name="Picture 5"/>
          <p:cNvPicPr>
            <a:picLocks noChangeAspect="1"/>
          </p:cNvPicPr>
          <p:nvPr/>
        </p:nvPicPr>
        <p:blipFill rotWithShape="1">
          <a:blip r:embed="rId5"/>
          <a:srcRect b="3012"/>
          <a:stretch/>
        </p:blipFill>
        <p:spPr>
          <a:xfrm>
            <a:off x="118129" y="1642593"/>
            <a:ext cx="5721586" cy="1773707"/>
          </a:xfrm>
          <a:prstGeom prst="rect">
            <a:avLst/>
          </a:prstGeom>
        </p:spPr>
      </p:pic>
      <p:pic>
        <p:nvPicPr>
          <p:cNvPr id="4" name="Picture 3"/>
          <p:cNvPicPr>
            <a:picLocks noChangeAspect="1"/>
          </p:cNvPicPr>
          <p:nvPr/>
        </p:nvPicPr>
        <p:blipFill>
          <a:blip r:embed="rId6"/>
          <a:stretch>
            <a:fillRect/>
          </a:stretch>
        </p:blipFill>
        <p:spPr>
          <a:xfrm>
            <a:off x="118128" y="59072"/>
            <a:ext cx="5763987" cy="1828800"/>
          </a:xfrm>
          <a:prstGeom prst="rect">
            <a:avLst/>
          </a:prstGeom>
        </p:spPr>
      </p:pic>
      <p:sp>
        <p:nvSpPr>
          <p:cNvPr id="8" name="Title 1"/>
          <p:cNvSpPr>
            <a:spLocks noGrp="1"/>
          </p:cNvSpPr>
          <p:nvPr>
            <p:ph type="title"/>
          </p:nvPr>
        </p:nvSpPr>
        <p:spPr>
          <a:xfrm>
            <a:off x="6075556" y="53114"/>
            <a:ext cx="2915112" cy="6745814"/>
          </a:xfrm>
        </p:spPr>
        <p:txBody>
          <a:bodyPr>
            <a:normAutofit/>
          </a:bodyPr>
          <a:lstStyle/>
          <a:p>
            <a:r>
              <a:rPr lang="en-US" sz="2400" dirty="0" smtClean="0"/>
              <a:t>Some of these fits are pretty terrible – why would N2O and CH4 sometimes be terrible on their own without the other also being terrible?</a:t>
            </a:r>
            <a:br>
              <a:rPr lang="en-US" sz="2400" dirty="0" smtClean="0"/>
            </a:br>
            <a:r>
              <a:rPr lang="en-US" sz="2400" dirty="0"/>
              <a:t/>
            </a:r>
            <a:br>
              <a:rPr lang="en-US" sz="2400" dirty="0"/>
            </a:br>
            <a:r>
              <a:rPr lang="en-US" sz="2400" dirty="0" smtClean="0"/>
              <a:t>Eric said previously that if the CO2 fit is good, the N2O data stays in the dataset.  I’m planning to follow the same rule for CH4… sound right?</a:t>
            </a:r>
            <a:endParaRPr lang="en-US" sz="2400" dirty="0"/>
          </a:p>
        </p:txBody>
      </p:sp>
    </p:spTree>
    <p:extLst>
      <p:ext uri="{BB962C8B-B14F-4D97-AF65-F5344CB8AC3E}">
        <p14:creationId xmlns:p14="http://schemas.microsoft.com/office/powerpoint/2010/main" val="5657339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54613" y="0"/>
            <a:ext cx="6889387" cy="6858000"/>
          </a:xfrm>
          <a:prstGeom prst="rect">
            <a:avLst/>
          </a:prstGeom>
        </p:spPr>
      </p:pic>
      <p:sp>
        <p:nvSpPr>
          <p:cNvPr id="3" name="Title 1"/>
          <p:cNvSpPr txBox="1">
            <a:spLocks/>
          </p:cNvSpPr>
          <p:nvPr/>
        </p:nvSpPr>
        <p:spPr>
          <a:xfrm>
            <a:off x="90713" y="88892"/>
            <a:ext cx="2303001" cy="664924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smtClean="0"/>
              <a:t>Eric, does this pass your sanity check that there are few biological reasons that CH4, CO2 and N2O should be correlated?</a:t>
            </a:r>
          </a:p>
          <a:p>
            <a:endParaRPr lang="en-US" sz="1800" dirty="0"/>
          </a:p>
          <a:p>
            <a:r>
              <a:rPr lang="en-US" sz="1800" dirty="0" smtClean="0"/>
              <a:t>Sarah and I brainstormed two reasons why CH4 and N2O would be negatively correlated – WFPS/anoxia and NH4 availability (see next slide)</a:t>
            </a:r>
          </a:p>
          <a:p>
            <a:endParaRPr lang="en-US" sz="1800" dirty="0"/>
          </a:p>
        </p:txBody>
      </p:sp>
    </p:spTree>
    <p:extLst>
      <p:ext uri="{BB962C8B-B14F-4D97-AF65-F5344CB8AC3E}">
        <p14:creationId xmlns:p14="http://schemas.microsoft.com/office/powerpoint/2010/main" val="2045496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2976862" cy="5698982"/>
          </a:xfrm>
        </p:spPr>
        <p:txBody>
          <a:bodyPr>
            <a:noAutofit/>
          </a:bodyPr>
          <a:lstStyle/>
          <a:p>
            <a:r>
              <a:rPr lang="en-US" sz="2400" dirty="0" smtClean="0"/>
              <a:t>Notes from Sarah </a:t>
            </a:r>
            <a:r>
              <a:rPr lang="en-US" sz="2400" dirty="0" err="1" smtClean="0"/>
              <a:t>mtg</a:t>
            </a:r>
            <a:r>
              <a:rPr lang="en-US" sz="2400" dirty="0" smtClean="0"/>
              <a:t> are in the comment boxes of various slides in this ppt.  This image will help explain the notes in the comment box on the previous slide about CH4-N2O biological links:</a:t>
            </a:r>
            <a:endParaRPr lang="en-US" sz="2400" dirty="0"/>
          </a:p>
        </p:txBody>
      </p:sp>
      <p:pic>
        <p:nvPicPr>
          <p:cNvPr id="4" name="Picture 3"/>
          <p:cNvPicPr>
            <a:picLocks noChangeAspect="1"/>
          </p:cNvPicPr>
          <p:nvPr/>
        </p:nvPicPr>
        <p:blipFill>
          <a:blip r:embed="rId3"/>
          <a:stretch>
            <a:fillRect/>
          </a:stretch>
        </p:blipFill>
        <p:spPr>
          <a:xfrm>
            <a:off x="4244579" y="0"/>
            <a:ext cx="4739446" cy="6858000"/>
          </a:xfrm>
          <a:prstGeom prst="rect">
            <a:avLst/>
          </a:prstGeom>
        </p:spPr>
      </p:pic>
      <p:sp>
        <p:nvSpPr>
          <p:cNvPr id="5" name="Oval 4"/>
          <p:cNvSpPr/>
          <p:nvPr/>
        </p:nvSpPr>
        <p:spPr>
          <a:xfrm>
            <a:off x="4418926" y="3071036"/>
            <a:ext cx="2397364" cy="1347628"/>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rot="17804876">
            <a:off x="4795607" y="3624166"/>
            <a:ext cx="1083595" cy="15980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rot="14032952">
            <a:off x="3809872" y="3822598"/>
            <a:ext cx="388759" cy="2258034"/>
          </a:xfrm>
          <a:prstGeom prst="downArrow">
            <a:avLst/>
          </a:prstGeom>
          <a:solidFill>
            <a:srgbClr val="C0504D"/>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4363" y="5494175"/>
            <a:ext cx="3909890" cy="122372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smtClean="0"/>
              <a:t>(Ignore, this was a random distracting scribble that I whited out after I scanned the scrap paper)</a:t>
            </a:r>
            <a:endParaRPr lang="en-US" sz="1800" dirty="0"/>
          </a:p>
        </p:txBody>
      </p:sp>
    </p:spTree>
    <p:extLst>
      <p:ext uri="{BB962C8B-B14F-4D97-AF65-F5344CB8AC3E}">
        <p14:creationId xmlns:p14="http://schemas.microsoft.com/office/powerpoint/2010/main" val="99781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53114"/>
            <a:ext cx="9144000" cy="1851706"/>
          </a:xfrm>
        </p:spPr>
        <p:txBody>
          <a:bodyPr>
            <a:normAutofit fontScale="90000"/>
          </a:bodyPr>
          <a:lstStyle/>
          <a:p>
            <a:r>
              <a:rPr lang="en-US" sz="2400" dirty="0" smtClean="0"/>
              <a:t>Actual results ---</a:t>
            </a:r>
            <a:br>
              <a:rPr lang="en-US" sz="2400" dirty="0" smtClean="0"/>
            </a:br>
            <a:r>
              <a:rPr lang="en-US" sz="2400" dirty="0" smtClean="0"/>
              <a:t>OK, so looks like weak methane uptake in both </a:t>
            </a:r>
            <a:r>
              <a:rPr lang="en-US" sz="2400" dirty="0" err="1" smtClean="0"/>
              <a:t>ag</a:t>
            </a:r>
            <a:r>
              <a:rPr lang="en-US" sz="2400" dirty="0" smtClean="0"/>
              <a:t> systems, and more clear uptake in forests.  But standard deviations are consistently crossing zero.  </a:t>
            </a:r>
            <a:r>
              <a:rPr lang="en-US" sz="2400" dirty="0" err="1" smtClean="0"/>
              <a:t>Ugggggggg</a:t>
            </a:r>
            <a:r>
              <a:rPr lang="en-US" sz="2400" dirty="0" smtClean="0"/>
              <a:t> – how to interpret when we already know that there are clear chamber to chamber differences?</a:t>
            </a:r>
            <a:endParaRPr lang="en-US" sz="2400" dirty="0"/>
          </a:p>
        </p:txBody>
      </p:sp>
      <p:pic>
        <p:nvPicPr>
          <p:cNvPr id="2" name="Picture 1"/>
          <p:cNvPicPr>
            <a:picLocks noChangeAspect="1"/>
          </p:cNvPicPr>
          <p:nvPr/>
        </p:nvPicPr>
        <p:blipFill>
          <a:blip r:embed="rId3"/>
          <a:stretch>
            <a:fillRect/>
          </a:stretch>
        </p:blipFill>
        <p:spPr>
          <a:xfrm>
            <a:off x="0" y="2267777"/>
            <a:ext cx="9144000" cy="3191390"/>
          </a:xfrm>
          <a:prstGeom prst="rect">
            <a:avLst/>
          </a:prstGeom>
        </p:spPr>
      </p:pic>
    </p:spTree>
    <p:extLst>
      <p:ext uri="{BB962C8B-B14F-4D97-AF65-F5344CB8AC3E}">
        <p14:creationId xmlns:p14="http://schemas.microsoft.com/office/powerpoint/2010/main" val="39319629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2207" y="0"/>
            <a:ext cx="4898571" cy="6858000"/>
          </a:xfrm>
          <a:prstGeom prst="rect">
            <a:avLst/>
          </a:prstGeom>
        </p:spPr>
      </p:pic>
      <p:sp>
        <p:nvSpPr>
          <p:cNvPr id="5" name="Title 1"/>
          <p:cNvSpPr>
            <a:spLocks noGrp="1"/>
          </p:cNvSpPr>
          <p:nvPr>
            <p:ph type="title"/>
          </p:nvPr>
        </p:nvSpPr>
        <p:spPr>
          <a:xfrm>
            <a:off x="6075556" y="53114"/>
            <a:ext cx="2915112" cy="6745814"/>
          </a:xfrm>
        </p:spPr>
        <p:txBody>
          <a:bodyPr>
            <a:normAutofit/>
          </a:bodyPr>
          <a:lstStyle/>
          <a:p>
            <a:r>
              <a:rPr lang="en-US" sz="2400" dirty="0" smtClean="0"/>
              <a:t>So we can compare to the other trace gases.</a:t>
            </a:r>
            <a:endParaRPr lang="en-US" sz="2400" dirty="0"/>
          </a:p>
        </p:txBody>
      </p:sp>
    </p:spTree>
    <p:extLst>
      <p:ext uri="{BB962C8B-B14F-4D97-AF65-F5344CB8AC3E}">
        <p14:creationId xmlns:p14="http://schemas.microsoft.com/office/powerpoint/2010/main" val="38374243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81000"/>
            <a:ext cx="9144000" cy="6096000"/>
          </a:xfrm>
          <a:prstGeom prst="rect">
            <a:avLst/>
          </a:prstGeom>
        </p:spPr>
      </p:pic>
      <p:sp>
        <p:nvSpPr>
          <p:cNvPr id="9" name="Title 1"/>
          <p:cNvSpPr>
            <a:spLocks noGrp="1"/>
          </p:cNvSpPr>
          <p:nvPr>
            <p:ph type="title"/>
          </p:nvPr>
        </p:nvSpPr>
        <p:spPr>
          <a:xfrm>
            <a:off x="457200" y="53114"/>
            <a:ext cx="8229600" cy="389933"/>
          </a:xfrm>
        </p:spPr>
        <p:txBody>
          <a:bodyPr>
            <a:normAutofit fontScale="90000"/>
          </a:bodyPr>
          <a:lstStyle/>
          <a:p>
            <a:r>
              <a:rPr lang="en-US" sz="2400" dirty="0" smtClean="0"/>
              <a:t>Moisture and soil temp relationships</a:t>
            </a:r>
            <a:endParaRPr lang="en-US" sz="2400" dirty="0"/>
          </a:p>
        </p:txBody>
      </p:sp>
    </p:spTree>
    <p:extLst>
      <p:ext uri="{BB962C8B-B14F-4D97-AF65-F5344CB8AC3E}">
        <p14:creationId xmlns:p14="http://schemas.microsoft.com/office/powerpoint/2010/main" val="25883248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285</TotalTime>
  <Words>1165</Words>
  <Application>Microsoft Macintosh PowerPoint</Application>
  <PresentationFormat>On-screen Show (4:3)</PresentationFormat>
  <Paragraphs>80</Paragraphs>
  <Slides>14</Slides>
  <Notes>8</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Things to talk about with Eric</vt:lpstr>
      <vt:lpstr>Methane stuff</vt:lpstr>
      <vt:lpstr>Linear R2 values for methane are not much worse than N2O</vt:lpstr>
      <vt:lpstr>Some of these fits are pretty terrible – why would N2O and CH4 sometimes be terrible on their own without the other also being terrible?  Eric said previously that if the CO2 fit is good, the N2O data stays in the dataset.  I’m planning to follow the same rule for CH4… sound right?</vt:lpstr>
      <vt:lpstr>PowerPoint Presentation</vt:lpstr>
      <vt:lpstr>Notes from Sarah mtg are in the comment boxes of various slides in this ppt.  This image will help explain the notes in the comment box on the previous slide about CH4-N2O biological links:</vt:lpstr>
      <vt:lpstr>Actual results --- OK, so looks like weak methane uptake in both ag systems, and more clear uptake in forests.  But standard deviations are consistently crossing zero.  Ugggggggg – how to interpret when we already know that there are clear chamber to chamber differences?</vt:lpstr>
      <vt:lpstr>So we can compare to the other trace gases.</vt:lpstr>
      <vt:lpstr>Moisture and soil temp relationships</vt:lpstr>
      <vt:lpstr>What to do about the extra extractions</vt:lpstr>
      <vt:lpstr>Review paper stuff</vt:lpstr>
      <vt:lpstr>Alternatively… impacts on N and P after conversion to ag/ag left fallow?</vt:lpstr>
      <vt:lpstr>Help????</vt:lpstr>
      <vt:lpstr>Wrap up</vt:lpstr>
    </vt:vector>
  </TitlesOfParts>
  <Company>University of Minnesota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Methane figures to show Sarah</dc:title>
  <dc:creator>Christine O'Connell</dc:creator>
  <cp:lastModifiedBy>Christine O'Connell</cp:lastModifiedBy>
  <cp:revision>49</cp:revision>
  <dcterms:created xsi:type="dcterms:W3CDTF">2015-02-25T17:23:11Z</dcterms:created>
  <dcterms:modified xsi:type="dcterms:W3CDTF">2015-03-04T21:29:24Z</dcterms:modified>
</cp:coreProperties>
</file>